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393" r:id="rId2"/>
    <p:sldId id="305" r:id="rId3"/>
    <p:sldId id="407" r:id="rId4"/>
    <p:sldId id="408" r:id="rId5"/>
    <p:sldId id="377" r:id="rId6"/>
    <p:sldId id="303" r:id="rId7"/>
    <p:sldId id="307" r:id="rId8"/>
    <p:sldId id="325" r:id="rId9"/>
    <p:sldId id="337" r:id="rId10"/>
    <p:sldId id="293" r:id="rId11"/>
    <p:sldId id="399" r:id="rId12"/>
    <p:sldId id="400" r:id="rId13"/>
    <p:sldId id="401" r:id="rId14"/>
    <p:sldId id="402" r:id="rId15"/>
    <p:sldId id="283" r:id="rId16"/>
    <p:sldId id="294" r:id="rId17"/>
    <p:sldId id="326" r:id="rId18"/>
    <p:sldId id="327" r:id="rId19"/>
    <p:sldId id="328" r:id="rId20"/>
    <p:sldId id="331" r:id="rId21"/>
    <p:sldId id="329" r:id="rId22"/>
    <p:sldId id="330" r:id="rId23"/>
    <p:sldId id="333" r:id="rId24"/>
    <p:sldId id="379" r:id="rId25"/>
    <p:sldId id="403" r:id="rId26"/>
    <p:sldId id="334" r:id="rId27"/>
    <p:sldId id="335" r:id="rId28"/>
    <p:sldId id="336" r:id="rId29"/>
    <p:sldId id="302" r:id="rId30"/>
    <p:sldId id="311" r:id="rId31"/>
    <p:sldId id="340" r:id="rId32"/>
    <p:sldId id="339" r:id="rId33"/>
    <p:sldId id="404" r:id="rId34"/>
    <p:sldId id="297" r:id="rId35"/>
    <p:sldId id="341" r:id="rId36"/>
    <p:sldId id="342" r:id="rId37"/>
    <p:sldId id="386" r:id="rId38"/>
    <p:sldId id="298" r:id="rId39"/>
    <p:sldId id="299" r:id="rId40"/>
    <p:sldId id="343" r:id="rId41"/>
    <p:sldId id="344" r:id="rId42"/>
    <p:sldId id="301" r:id="rId43"/>
    <p:sldId id="315" r:id="rId44"/>
    <p:sldId id="345" r:id="rId45"/>
    <p:sldId id="346" r:id="rId46"/>
    <p:sldId id="347" r:id="rId47"/>
    <p:sldId id="356" r:id="rId48"/>
    <p:sldId id="387" r:id="rId49"/>
    <p:sldId id="351" r:id="rId50"/>
    <p:sldId id="352" r:id="rId51"/>
    <p:sldId id="319" r:id="rId52"/>
    <p:sldId id="317" r:id="rId53"/>
    <p:sldId id="353" r:id="rId54"/>
    <p:sldId id="354" r:id="rId55"/>
    <p:sldId id="355" r:id="rId56"/>
    <p:sldId id="357" r:id="rId57"/>
    <p:sldId id="388" r:id="rId58"/>
    <p:sldId id="358" r:id="rId59"/>
    <p:sldId id="290" r:id="rId60"/>
    <p:sldId id="320" r:id="rId61"/>
    <p:sldId id="374" r:id="rId62"/>
    <p:sldId id="360" r:id="rId63"/>
    <p:sldId id="361" r:id="rId64"/>
    <p:sldId id="390" r:id="rId65"/>
    <p:sldId id="372" r:id="rId66"/>
    <p:sldId id="373" r:id="rId67"/>
    <p:sldId id="362" r:id="rId68"/>
    <p:sldId id="364" r:id="rId69"/>
    <p:sldId id="365" r:id="rId70"/>
    <p:sldId id="370" r:id="rId71"/>
    <p:sldId id="371" r:id="rId72"/>
    <p:sldId id="385" r:id="rId73"/>
    <p:sldId id="375" r:id="rId74"/>
    <p:sldId id="396" r:id="rId75"/>
    <p:sldId id="397" r:id="rId76"/>
    <p:sldId id="398" r:id="rId77"/>
    <p:sldId id="395" r:id="rId78"/>
    <p:sldId id="392" r:id="rId79"/>
    <p:sldId id="391" r:id="rId80"/>
    <p:sldId id="322" r:id="rId81"/>
    <p:sldId id="381" r:id="rId82"/>
    <p:sldId id="382" r:id="rId83"/>
    <p:sldId id="384" r:id="rId84"/>
    <p:sldId id="383"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407"/>
            <p14:sldId id="408"/>
            <p14:sldId id="377"/>
          </p14:sldIdLst>
        </p14:section>
        <p14:section name="Week 1 - introduce approvals" id="{BC86D479-B598-DE4E-9F6C-C7C762EE65D7}">
          <p14:sldIdLst>
            <p14:sldId id="303"/>
            <p14:sldId id="307"/>
            <p14:sldId id="325"/>
            <p14:sldId id="337"/>
            <p14:sldId id="293"/>
            <p14:sldId id="399"/>
            <p14:sldId id="400"/>
            <p14:sldId id="401"/>
            <p14:sldId id="402"/>
            <p14:sldId id="283"/>
            <p14:sldId id="294"/>
            <p14:sldId id="326"/>
            <p14:sldId id="327"/>
            <p14:sldId id="328"/>
            <p14:sldId id="331"/>
            <p14:sldId id="329"/>
            <p14:sldId id="330"/>
            <p14:sldId id="333"/>
            <p14:sldId id="379"/>
            <p14:sldId id="403"/>
            <p14:sldId id="334"/>
            <p14:sldId id="335"/>
            <p14:sldId id="336"/>
          </p14:sldIdLst>
        </p14:section>
        <p14:section name="Week 2 - printing json" id="{22A19609-F826-134C-AEAA-462785982D91}">
          <p14:sldIdLst>
            <p14:sldId id="302"/>
            <p14:sldId id="311"/>
            <p14:sldId id="340"/>
            <p14:sldId id="339"/>
            <p14:sldId id="404"/>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6"/>
            <p14:sldId id="397"/>
            <p14:sldId id="398"/>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9D9D9"/>
    <a:srgbClr val="7F7F7F"/>
    <a:srgbClr val="F9FFFD"/>
    <a:srgbClr val="00203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85"/>
    <p:restoredTop sz="79713"/>
  </p:normalViewPr>
  <p:slideViewPr>
    <p:cSldViewPr snapToGrid="0">
      <p:cViewPr varScale="1">
        <p:scale>
          <a:sx n="153" d="100"/>
          <a:sy n="153" d="100"/>
        </p:scale>
        <p:origin x="5736" y="472"/>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5/14/25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116789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47</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52</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58</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1. convert to MultipleConversations (many of one)</a:t>
            </a:r>
          </a:p>
          <a:p>
            <a:r>
              <a:rPr lang="en-US"/>
              <a:t>2. add DSL (thenConversations)</a:t>
            </a:r>
          </a:p>
          <a:p>
            <a:r>
              <a:rPr lang="en-US"/>
              <a:t>3. move test1</a:t>
            </a:r>
          </a:p>
          <a:p>
            <a:r>
              <a:rPr lang="en-US"/>
              <a:t>4. move test2</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60</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67</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71</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77</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78</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79</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Re-telling</a:t>
            </a:r>
          </a:p>
          <a:p>
            <a:r>
              <a:rPr lang="en-US"/>
              <a:t>just under test</a:t>
            </a:r>
          </a:p>
          <a:p>
            <a:r>
              <a:rPr lang="en-US"/>
              <a:t>iterative experience</a:t>
            </a:r>
          </a:p>
          <a:p>
            <a:r>
              <a:rPr lang="en-US"/>
              <a:t>stakeholder documentation</a:t>
            </a:r>
          </a:p>
          <a:p>
            <a:r>
              <a:rPr lang="en-US"/>
              <a:t>Lada set the stage</a:t>
            </a:r>
          </a:p>
          <a:p>
            <a:endParaRPr lang="en-US"/>
          </a:p>
          <a:p>
            <a:r>
              <a:rPr lang="en-US"/>
              <a:t>couple months </a:t>
            </a:r>
          </a:p>
          <a:p>
            <a:r>
              <a:rPr lang="en-US"/>
              <a:t>working together</a:t>
            </a:r>
          </a:p>
          <a:p>
            <a:r>
              <a:rPr lang="en-US"/>
              <a:t>chatbot application</a:t>
            </a:r>
          </a:p>
          <a:p>
            <a:r>
              <a:rPr lang="en-US"/>
              <a:t>converted manual tests</a:t>
            </a:r>
          </a:p>
          <a:p>
            <a:r>
              <a:rPr lang="en-US"/>
              <a:t>fast tests</a:t>
            </a:r>
          </a:p>
          <a:p>
            <a:r>
              <a:rPr lang="en-US"/>
              <a:t>hexagonal architecture</a:t>
            </a:r>
          </a:p>
          <a:p>
            <a:r>
              <a:rPr lang="en-US"/>
              <a:t>without DynamoDb or Kafka</a:t>
            </a:r>
          </a:p>
          <a:p>
            <a:r>
              <a:rPr lang="en-US"/>
              <a:t>excited</a:t>
            </a:r>
          </a:p>
          <a:p>
            <a:r>
              <a:rPr lang="en-US"/>
              <a:t>show</a:t>
            </a:r>
          </a:p>
          <a:p>
            <a:endParaRPr lang="en-US"/>
          </a:p>
          <a:p>
            <a:r>
              <a:rPr lang="en-US"/>
              <a:t>Good unit tests, but failed attempt at anything above – because integration tests are fraglie</a:t>
            </a:r>
          </a:p>
          <a:p>
            <a:r>
              <a:rPr lang="en-US"/>
              <a:t>Tried something new, refactored the system to hexagonal </a:t>
            </a:r>
          </a:p>
          <a:p>
            <a:r>
              <a:rPr lang="en-US"/>
              <a:t>Automated tests that weren’t depending on infrastructure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180748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51466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21.emf"/><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1.emf"/></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7.emf"/><Relationship Id="rId7" Type="http://schemas.openxmlformats.org/officeDocument/2006/relationships/image" Target="../media/image18.png"/><Relationship Id="rId12"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9.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1.emf"/><Relationship Id="rId9" Type="http://schemas.openxmlformats.org/officeDocument/2006/relationships/image" Target="../media/image27.emf"/></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Telling</a:t>
            </a:r>
            <a:r>
              <a:rPr lang="en-US" sz="2400" dirty="0">
                <a:solidFill>
                  <a:schemeClr val="tx1"/>
                </a:solidFill>
              </a:rPr>
              <a:t> </a:t>
            </a:r>
          </a:p>
          <a:p>
            <a:pPr algn="ctr"/>
            <a:r>
              <a:rPr lang="en-US" sz="2400" dirty="0">
                <a:solidFill>
                  <a:schemeClr val="tx1"/>
                </a:solidFill>
              </a:rPr>
              <a:t>Better Stories </a:t>
            </a:r>
            <a:endParaRPr lang="en-US" dirty="0">
              <a:solidFill>
                <a:schemeClr val="tx1"/>
              </a:solidFill>
            </a:endParaRPr>
          </a:p>
          <a:p>
            <a:pPr algn="ctr"/>
            <a:r>
              <a:rPr lang="en-US" dirty="0">
                <a:solidFill>
                  <a:schemeClr val="bg1">
                    <a:lumMod val="50000"/>
                  </a:schemeClr>
                </a:solidFill>
              </a:rPr>
              <a:t>with</a:t>
            </a:r>
            <a:r>
              <a:rPr lang="en-US" sz="2400" dirty="0">
                <a:solidFill>
                  <a:schemeClr val="tx1"/>
                </a:solidFill>
              </a:rPr>
              <a:t> </a:t>
            </a:r>
            <a:r>
              <a:rPr lang="en-US" sz="2800" dirty="0">
                <a:solidFill>
                  <a:schemeClr val="tx1"/>
                </a:solidFill>
              </a:rPr>
              <a:t>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1031358" y="180753"/>
            <a:ext cx="3591213" cy="2998382"/>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669397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7309364" y="621631"/>
            <a:ext cx="4163047" cy="18084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41274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6912775" y="4963160"/>
            <a:ext cx="5279225" cy="176725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96588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350877" y="5171525"/>
            <a:ext cx="4333976" cy="14082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21066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419001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0" y="1722869"/>
            <a:ext cx="6450141" cy="3253168"/>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2" name="!!highlight1">
            <a:extLst>
              <a:ext uri="{FF2B5EF4-FFF2-40B4-BE49-F238E27FC236}">
                <a16:creationId xmlns:a16="http://schemas.microsoft.com/office/drawing/2014/main" id="{8A16F772-1173-162E-2872-467A54FAF6B7}"/>
              </a:ext>
            </a:extLst>
          </p:cNvPr>
          <p:cNvSpPr/>
          <p:nvPr/>
        </p:nvSpPr>
        <p:spPr>
          <a:xfrm>
            <a:off x="5340733" y="2903857"/>
            <a:ext cx="294523" cy="26464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highlight1">
            <a:extLst>
              <a:ext uri="{FF2B5EF4-FFF2-40B4-BE49-F238E27FC236}">
                <a16:creationId xmlns:a16="http://schemas.microsoft.com/office/drawing/2014/main" id="{F226BFD5-B34B-9464-FDF3-2C877E3D6D43}"/>
              </a:ext>
            </a:extLst>
          </p:cNvPr>
          <p:cNvSpPr/>
          <p:nvPr/>
        </p:nvSpPr>
        <p:spPr>
          <a:xfrm>
            <a:off x="2533739" y="4293732"/>
            <a:ext cx="2410401" cy="34201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983134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8240B-0B4A-8142-C5D1-482B4A6DC22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4993027-35D9-9A81-5234-5F7F70ED5A66}"/>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3" name="Picture 2" descr="A black and white logo&#10;&#10;AI-generated content may be incorrect.">
            <a:extLst>
              <a:ext uri="{FF2B5EF4-FFF2-40B4-BE49-F238E27FC236}">
                <a16:creationId xmlns:a16="http://schemas.microsoft.com/office/drawing/2014/main" id="{069892ED-ED41-7398-F496-3EEEB840018E}"/>
              </a:ext>
            </a:extLst>
          </p:cNvPr>
          <p:cNvPicPr>
            <a:picLocks noChangeAspect="1"/>
          </p:cNvPicPr>
          <p:nvPr/>
        </p:nvPicPr>
        <p:blipFill>
          <a:blip r:embed="rId2"/>
          <a:stretch>
            <a:fillRect/>
          </a:stretch>
        </p:blipFill>
        <p:spPr>
          <a:xfrm>
            <a:off x="3158068" y="5648102"/>
            <a:ext cx="4956048" cy="796507"/>
          </a:xfrm>
          <a:prstGeom prst="rect">
            <a:avLst/>
          </a:prstGeom>
        </p:spPr>
      </p:pic>
    </p:spTree>
    <p:extLst>
      <p:ext uri="{BB962C8B-B14F-4D97-AF65-F5344CB8AC3E}">
        <p14:creationId xmlns:p14="http://schemas.microsoft.com/office/powerpoint/2010/main" val="3667493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2466296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12762-8A15-13DB-8E2D-245BA19DFD1B}"/>
            </a:ext>
          </a:extLst>
        </p:cNvPr>
        <p:cNvGrpSpPr/>
        <p:nvPr/>
      </p:nvGrpSpPr>
      <p:grpSpPr>
        <a:xfrm>
          <a:off x="0" y="0"/>
          <a:ext cx="0" cy="0"/>
          <a:chOff x="0" y="0"/>
          <a:chExt cx="0" cy="0"/>
        </a:xfrm>
      </p:grpSpPr>
      <p:sp>
        <p:nvSpPr>
          <p:cNvPr id="2" name="!! higlight">
            <a:extLst>
              <a:ext uri="{FF2B5EF4-FFF2-40B4-BE49-F238E27FC236}">
                <a16:creationId xmlns:a16="http://schemas.microsoft.com/office/drawing/2014/main" id="{83A0409C-C319-1BFD-8E5C-4FAC53AC139C}"/>
              </a:ext>
            </a:extLst>
          </p:cNvPr>
          <p:cNvSpPr/>
          <p:nvPr/>
        </p:nvSpPr>
        <p:spPr>
          <a:xfrm>
            <a:off x="3098632" y="5589155"/>
            <a:ext cx="5074920" cy="91440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ED7FFAF-672A-920F-EB01-E709CFC1468F}"/>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3" name="Picture 2" descr="A black and white logo&#10;&#10;AI-generated content may be incorrect.">
            <a:extLst>
              <a:ext uri="{FF2B5EF4-FFF2-40B4-BE49-F238E27FC236}">
                <a16:creationId xmlns:a16="http://schemas.microsoft.com/office/drawing/2014/main" id="{040D3F91-F505-C18C-61C1-98F83613697D}"/>
              </a:ext>
            </a:extLst>
          </p:cNvPr>
          <p:cNvPicPr>
            <a:picLocks noChangeAspect="1"/>
          </p:cNvPicPr>
          <p:nvPr/>
        </p:nvPicPr>
        <p:blipFill>
          <a:blip r:embed="rId2"/>
          <a:stretch>
            <a:fillRect/>
          </a:stretch>
        </p:blipFill>
        <p:spPr>
          <a:xfrm>
            <a:off x="3158068" y="5648102"/>
            <a:ext cx="4956048" cy="796507"/>
          </a:xfrm>
          <a:prstGeom prst="rect">
            <a:avLst/>
          </a:prstGeom>
        </p:spPr>
      </p:pic>
    </p:spTree>
    <p:extLst>
      <p:ext uri="{BB962C8B-B14F-4D97-AF65-F5344CB8AC3E}">
        <p14:creationId xmlns:p14="http://schemas.microsoft.com/office/powerpoint/2010/main" val="2937924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42018" y="8094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grpSp>
        <p:nvGrpSpPr>
          <p:cNvPr id="11" name="Group 10">
            <a:extLst>
              <a:ext uri="{FF2B5EF4-FFF2-40B4-BE49-F238E27FC236}">
                <a16:creationId xmlns:a16="http://schemas.microsoft.com/office/drawing/2014/main" id="{5B1E588D-6D5D-7F17-24D9-E1A5141B1C67}"/>
              </a:ext>
            </a:extLst>
          </p:cNvPr>
          <p:cNvGrpSpPr/>
          <p:nvPr/>
        </p:nvGrpSpPr>
        <p:grpSpPr>
          <a:xfrm>
            <a:off x="1322455" y="4015791"/>
            <a:ext cx="2677408" cy="2116196"/>
            <a:chOff x="1322455" y="4068288"/>
            <a:chExt cx="2677408" cy="2116196"/>
          </a:xfrm>
        </p:grpSpPr>
        <p:sp>
          <p:nvSpPr>
            <p:cNvPr id="2" name="TextBox 1">
              <a:extLst>
                <a:ext uri="{FF2B5EF4-FFF2-40B4-BE49-F238E27FC236}">
                  <a16:creationId xmlns:a16="http://schemas.microsoft.com/office/drawing/2014/main" id="{25122C91-C352-B6A9-D9E1-4CF54F35F638}"/>
                </a:ext>
              </a:extLst>
            </p:cNvPr>
            <p:cNvSpPr txBox="1"/>
            <p:nvPr/>
          </p:nvSpPr>
          <p:spPr>
            <a:xfrm>
              <a:off x="1322455" y="4068288"/>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1322455" y="4469616"/>
              <a:ext cx="2677408" cy="1714868"/>
            </a:xfrm>
            <a:prstGeom prst="rect">
              <a:avLst/>
            </a:prstGeom>
          </p:spPr>
        </p:pic>
      </p:grpSp>
      <p:grpSp>
        <p:nvGrpSpPr>
          <p:cNvPr id="12" name="Group 11">
            <a:extLst>
              <a:ext uri="{FF2B5EF4-FFF2-40B4-BE49-F238E27FC236}">
                <a16:creationId xmlns:a16="http://schemas.microsoft.com/office/drawing/2014/main" id="{35583D14-F693-0072-671E-74D57FA27EEA}"/>
              </a:ext>
            </a:extLst>
          </p:cNvPr>
          <p:cNvGrpSpPr/>
          <p:nvPr/>
        </p:nvGrpSpPr>
        <p:grpSpPr>
          <a:xfrm>
            <a:off x="8070565" y="4015791"/>
            <a:ext cx="2953035" cy="2319567"/>
            <a:chOff x="7288245" y="4017317"/>
            <a:chExt cx="2953035" cy="2319567"/>
          </a:xfrm>
        </p:grpSpPr>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5" name="Group 4">
            <a:extLst>
              <a:ext uri="{FF2B5EF4-FFF2-40B4-BE49-F238E27FC236}">
                <a16:creationId xmlns:a16="http://schemas.microsoft.com/office/drawing/2014/main" id="{704AB61D-859C-22FC-E1C1-B296658F4973}"/>
              </a:ext>
            </a:extLst>
          </p:cNvPr>
          <p:cNvGrpSpPr/>
          <p:nvPr/>
        </p:nvGrpSpPr>
        <p:grpSpPr>
          <a:xfrm>
            <a:off x="5332208" y="4015791"/>
            <a:ext cx="1406013" cy="1657484"/>
            <a:chOff x="5910920" y="4322502"/>
            <a:chExt cx="1406013" cy="1657484"/>
          </a:xfrm>
        </p:grpSpPr>
        <p:pic>
          <p:nvPicPr>
            <p:cNvPr id="8" name="Picture 7" descr="A sketch of a printer&#10;&#10;Description automatically generated">
              <a:extLst>
                <a:ext uri="{FF2B5EF4-FFF2-40B4-BE49-F238E27FC236}">
                  <a16:creationId xmlns:a16="http://schemas.microsoft.com/office/drawing/2014/main" id="{C9AAE3B2-B391-97FE-B803-17BFF3A08CFB}"/>
                </a:ext>
              </a:extLst>
            </p:cNvPr>
            <p:cNvPicPr>
              <a:picLocks noChangeAspect="1"/>
            </p:cNvPicPr>
            <p:nvPr/>
          </p:nvPicPr>
          <p:blipFill>
            <a:blip r:embed="rId5"/>
            <a:stretch>
              <a:fillRect/>
            </a:stretch>
          </p:blipFill>
          <p:spPr>
            <a:xfrm>
              <a:off x="5910920" y="4573973"/>
              <a:ext cx="1253613" cy="1253613"/>
            </a:xfrm>
            <a:prstGeom prst="rect">
              <a:avLst/>
            </a:prstGeom>
          </p:spPr>
        </p:pic>
        <p:sp>
          <p:nvSpPr>
            <p:cNvPr id="9" name="TextBox 8">
              <a:extLst>
                <a:ext uri="{FF2B5EF4-FFF2-40B4-BE49-F238E27FC236}">
                  <a16:creationId xmlns:a16="http://schemas.microsoft.com/office/drawing/2014/main" id="{C4894177-636C-CD32-E83E-8D8150D188BC}"/>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10" name="Picture 9" descr="A sketch of a printer&#10;&#10;Description automatically generated">
              <a:extLst>
                <a:ext uri="{FF2B5EF4-FFF2-40B4-BE49-F238E27FC236}">
                  <a16:creationId xmlns:a16="http://schemas.microsoft.com/office/drawing/2014/main" id="{F51EF35F-788B-C2A5-682A-B315FD7CE9D4}"/>
                </a:ext>
              </a:extLst>
            </p:cNvPr>
            <p:cNvPicPr>
              <a:picLocks noChangeAspect="1"/>
            </p:cNvPicPr>
            <p:nvPr/>
          </p:nvPicPr>
          <p:blipFill>
            <a:blip r:embed="rId5"/>
            <a:stretch>
              <a:fillRect/>
            </a:stretch>
          </p:blipFill>
          <p:spPr>
            <a:xfrm>
              <a:off x="6063320" y="4726373"/>
              <a:ext cx="1253613" cy="1253613"/>
            </a:xfrm>
            <a:prstGeom prst="rect">
              <a:avLst/>
            </a:prstGeom>
          </p:spPr>
        </p:pic>
      </p:grpSp>
    </p:spTree>
    <p:extLst>
      <p:ext uri="{BB962C8B-B14F-4D97-AF65-F5344CB8AC3E}">
        <p14:creationId xmlns:p14="http://schemas.microsoft.com/office/powerpoint/2010/main" val="3096520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240985" y="5434008"/>
            <a:ext cx="1965079"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896005" y="5865204"/>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9600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7172031" y="3065481"/>
            <a:ext cx="6031146" cy="923330"/>
          </a:xfrm>
          <a:prstGeom prst="rect">
            <a:avLst/>
          </a:prstGeom>
          <a:noFill/>
        </p:spPr>
        <p:txBody>
          <a:bodyPr wrap="square" rtlCol="0">
            <a:spAutoFit/>
          </a:bodyPr>
          <a:lstStyle/>
          <a:p>
            <a:r>
              <a:rPr lang="en-US">
                <a:solidFill>
                  <a:srgbClr val="080808"/>
                </a:solidFill>
                <a:effectLst/>
                <a:ea typeface="Fira Code" pitchFamily="49" charset="0"/>
                <a:cs typeface="Fira Code" pitchFamily="49" charset="0"/>
              </a:rPr>
              <a:t>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 </a:t>
            </a:r>
            <a:r>
              <a:rPr lang="en-US">
                <a:solidFill>
                  <a:srgbClr val="067D17"/>
                </a:solidFill>
                <a:effectLst/>
                <a:ea typeface="Fira Code" pitchFamily="49" charset="0"/>
                <a:cs typeface="Fira Code" pitchFamily="49" charset="0"/>
              </a:rPr>
              <a:t>"No, I'm not"</a:t>
            </a:r>
            <a:r>
              <a:rPr lang="en-US">
                <a:solidFill>
                  <a:srgbClr val="080808"/>
                </a:solidFill>
                <a:effectLst/>
                <a:ea typeface="Fira Code" pitchFamily="49" charset="0"/>
                <a:cs typeface="Fira Code" pitchFamily="49" charset="0"/>
              </a:rPr>
              <a:t>)</a:t>
            </a:r>
            <a:br>
              <a:rPr lang="en-US">
                <a:solidFill>
                  <a:srgbClr val="080808"/>
                </a:solidFill>
                <a:effectLst/>
                <a:ea typeface="Fira Code" pitchFamily="49" charset="0"/>
                <a:cs typeface="Fira Code" pitchFamily="49" charset="0"/>
              </a:rPr>
            </a:br>
            <a:r>
              <a:rPr lang="en-US">
                <a:solidFill>
                  <a:srgbClr val="080808"/>
                </a:solidFill>
                <a:effectLst/>
                <a:ea typeface="Fira Code" pitchFamily="49" charset="0"/>
                <a:cs typeface="Fira Code" pitchFamily="49" charset="0"/>
              </a:rPr>
              <a:t>    .thenConversation(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a:t>
            </a:r>
          </a:p>
          <a:p>
            <a:endParaRPr lang="en-US"/>
          </a:p>
        </p:txBody>
      </p:sp>
      <p:sp>
        <p:nvSpPr>
          <p:cNvPr id="9" name="TextBox 8">
            <a:extLst>
              <a:ext uri="{FF2B5EF4-FFF2-40B4-BE49-F238E27FC236}">
                <a16:creationId xmlns:a16="http://schemas.microsoft.com/office/drawing/2014/main" id="{7DAF984C-7064-95CF-3588-0CD7E4A59166}"/>
              </a:ext>
            </a:extLst>
          </p:cNvPr>
          <p:cNvSpPr txBox="1"/>
          <p:nvPr/>
        </p:nvSpPr>
        <p:spPr>
          <a:xfrm>
            <a:off x="62682" y="3065481"/>
            <a:ext cx="5664499" cy="923330"/>
          </a:xfrm>
          <a:prstGeom prst="rect">
            <a:avLst/>
          </a:prstGeom>
          <a:noFill/>
        </p:spPr>
        <p:txBody>
          <a:bodyPr wrap="none" rtlCol="0">
            <a:spAutoFit/>
          </a:bodyPr>
          <a:lstStyle/>
          <a:p>
            <a:r>
              <a:rPr lang="en-US">
                <a:solidFill>
                  <a:srgbClr val="0033B3"/>
                </a:solidFill>
                <a:effectLst/>
              </a:rPr>
              <a:t>var </a:t>
            </a:r>
            <a:r>
              <a:rPr lang="en-US">
                <a:solidFill>
                  <a:srgbClr val="000000"/>
                </a:solidFill>
                <a:effectLst/>
              </a:rPr>
              <a:t>conv1 </a:t>
            </a:r>
            <a:r>
              <a:rPr lang="en-US">
                <a:solidFill>
                  <a:srgbClr val="080808"/>
                </a:solidFill>
                <a:effectLst/>
              </a:rPr>
              <a:t>= conversation(</a:t>
            </a:r>
            <a:r>
              <a:rPr lang="en-US">
                <a:solidFill>
                  <a:srgbClr val="067D17"/>
                </a:solidFill>
                <a:effectLst/>
              </a:rPr>
              <a:t>"pay bill"</a:t>
            </a:r>
            <a:r>
              <a:rPr lang="en-US">
                <a:solidFill>
                  <a:srgbClr val="080808"/>
                </a:solidFill>
                <a:effectLst/>
              </a:rPr>
              <a:t>, </a:t>
            </a:r>
            <a:r>
              <a:rPr lang="en-US">
                <a:solidFill>
                  <a:srgbClr val="067D17"/>
                </a:solidFill>
                <a:effectLst/>
              </a:rPr>
              <a:t>"Yes, I'm a customer"</a:t>
            </a:r>
            <a:r>
              <a:rPr lang="en-US">
                <a:solidFill>
                  <a:srgbClr val="080808"/>
                </a:solidFill>
                <a:effectLst/>
              </a:rPr>
              <a:t>);</a:t>
            </a:r>
            <a:br>
              <a:rPr lang="en-US">
                <a:solidFill>
                  <a:srgbClr val="080808"/>
                </a:solidFill>
                <a:effectLst/>
              </a:rPr>
            </a:br>
            <a:r>
              <a:rPr lang="en-US">
                <a:solidFill>
                  <a:srgbClr val="0033B3"/>
                </a:solidFill>
                <a:effectLst/>
              </a:rPr>
              <a:t>var </a:t>
            </a:r>
            <a:r>
              <a:rPr lang="en-US">
                <a:solidFill>
                  <a:srgbClr val="000000"/>
                </a:solidFill>
                <a:effectLst/>
              </a:rPr>
              <a:t>conv2 </a:t>
            </a:r>
            <a:r>
              <a:rPr lang="en-US">
                <a:solidFill>
                  <a:srgbClr val="080808"/>
                </a:solidFill>
                <a:effectLst/>
              </a:rPr>
              <a:t>= conversation(</a:t>
            </a:r>
            <a:r>
              <a:rPr lang="en-US">
                <a:solidFill>
                  <a:srgbClr val="067D17"/>
                </a:solidFill>
                <a:effectLst/>
              </a:rPr>
              <a:t>"pay bill"</a:t>
            </a:r>
            <a:r>
              <a:rPr lang="en-US">
                <a:solidFill>
                  <a:srgbClr val="080808"/>
                </a:solidFill>
                <a:effectLst/>
              </a:rPr>
              <a:t>);</a:t>
            </a:r>
            <a:br>
              <a:rPr lang="en-US">
                <a:solidFill>
                  <a:srgbClr val="080808"/>
                </a:solidFill>
                <a:effectLst/>
              </a:rPr>
            </a:br>
            <a:r>
              <a:rPr lang="en-US">
                <a:solidFill>
                  <a:srgbClr val="0033B3"/>
                </a:solidFill>
                <a:effectLst/>
                <a:highlight>
                  <a:srgbClr val="FFFFFF"/>
                </a:highlight>
              </a:rPr>
              <a:t>var </a:t>
            </a:r>
            <a:r>
              <a:rPr lang="en-US">
                <a:solidFill>
                  <a:srgbClr val="000000"/>
                </a:solidFill>
                <a:effectLst/>
                <a:highlight>
                  <a:srgbClr val="FFFFFF"/>
                </a:highlight>
              </a:rPr>
              <a:t>conversations </a:t>
            </a:r>
            <a:r>
              <a:rPr lang="en-US">
                <a:solidFill>
                  <a:srgbClr val="080808"/>
                </a:solidFill>
                <a:effectLst/>
                <a:highlight>
                  <a:srgbClr val="FFFFFF"/>
                </a:highlight>
              </a:rPr>
              <a:t>= </a:t>
            </a:r>
            <a:r>
              <a:rPr lang="en-US">
                <a:highlight>
                  <a:srgbClr val="FFFFFF"/>
                </a:highlight>
              </a:rPr>
              <a:t>List.</a:t>
            </a:r>
            <a:r>
              <a:rPr lang="en-US" i="1">
                <a:highlight>
                  <a:srgbClr val="FFFFFF"/>
                </a:highlight>
              </a:rPr>
              <a:t>of</a:t>
            </a:r>
            <a:r>
              <a:rPr lang="en-US">
                <a:highlight>
                  <a:srgbClr val="FFFFFF"/>
                </a:highlight>
              </a:rPr>
              <a:t>(conv1, conv2);</a:t>
            </a:r>
            <a:endParaRPr lang="en-US">
              <a:solidFill>
                <a:srgbClr val="080808"/>
              </a:solidFill>
              <a:effectLst/>
              <a:highlight>
                <a:srgbClr val="FFFFFF"/>
              </a:highlight>
            </a:endParaRPr>
          </a:p>
        </p:txBody>
      </p:sp>
    </p:spTree>
    <p:extLst>
      <p:ext uri="{BB962C8B-B14F-4D97-AF65-F5344CB8AC3E}">
        <p14:creationId xmlns:p14="http://schemas.microsoft.com/office/powerpoint/2010/main" val="38322903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grpSp>
        <p:nvGrpSpPr>
          <p:cNvPr id="9" name="Group 8">
            <a:extLst>
              <a:ext uri="{FF2B5EF4-FFF2-40B4-BE49-F238E27FC236}">
                <a16:creationId xmlns:a16="http://schemas.microsoft.com/office/drawing/2014/main" id="{7E1828F8-29D3-6384-FB26-23D853A66B8D}"/>
              </a:ext>
            </a:extLst>
          </p:cNvPr>
          <p:cNvGrpSpPr/>
          <p:nvPr/>
        </p:nvGrpSpPr>
        <p:grpSpPr>
          <a:xfrm>
            <a:off x="7511692" y="4087965"/>
            <a:ext cx="4462746" cy="1483300"/>
            <a:chOff x="7511692" y="4151365"/>
            <a:chExt cx="4462746" cy="1483300"/>
          </a:xfrm>
        </p:grpSpPr>
        <p:sp>
          <p:nvSpPr>
            <p:cNvPr id="2" name="TextBox 1">
              <a:extLst>
                <a:ext uri="{FF2B5EF4-FFF2-40B4-BE49-F238E27FC236}">
                  <a16:creationId xmlns:a16="http://schemas.microsoft.com/office/drawing/2014/main" id="{802E9D07-E84B-26CB-7EAB-4B32929D3CDE}"/>
                </a:ext>
              </a:extLst>
            </p:cNvPr>
            <p:cNvSpPr txBox="1"/>
            <p:nvPr/>
          </p:nvSpPr>
          <p:spPr>
            <a:xfrm>
              <a:off x="8758935" y="4151365"/>
              <a:ext cx="1968261"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7511692" y="4762467"/>
              <a:ext cx="4462746" cy="872198"/>
            </a:xfrm>
            <a:prstGeom prst="rect">
              <a:avLst/>
            </a:prstGeom>
          </p:spPr>
        </p:pic>
      </p:grpSp>
      <p:grpSp>
        <p:nvGrpSpPr>
          <p:cNvPr id="10" name="Group 9">
            <a:extLst>
              <a:ext uri="{FF2B5EF4-FFF2-40B4-BE49-F238E27FC236}">
                <a16:creationId xmlns:a16="http://schemas.microsoft.com/office/drawing/2014/main" id="{DD34B5D2-966C-D00D-26BE-E3D44A826408}"/>
              </a:ext>
            </a:extLst>
          </p:cNvPr>
          <p:cNvGrpSpPr/>
          <p:nvPr/>
        </p:nvGrpSpPr>
        <p:grpSpPr>
          <a:xfrm>
            <a:off x="878670" y="4087965"/>
            <a:ext cx="2953035" cy="2518899"/>
            <a:chOff x="2218404" y="4151365"/>
            <a:chExt cx="2953035" cy="2518899"/>
          </a:xfrm>
        </p:grpSpPr>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grpSp>
      <p:grpSp>
        <p:nvGrpSpPr>
          <p:cNvPr id="8" name="Group 7">
            <a:extLst>
              <a:ext uri="{FF2B5EF4-FFF2-40B4-BE49-F238E27FC236}">
                <a16:creationId xmlns:a16="http://schemas.microsoft.com/office/drawing/2014/main" id="{0FD653D6-DB31-2714-9097-E148CA08CC73}"/>
              </a:ext>
            </a:extLst>
          </p:cNvPr>
          <p:cNvGrpSpPr/>
          <p:nvPr/>
        </p:nvGrpSpPr>
        <p:grpSpPr>
          <a:xfrm>
            <a:off x="4687568" y="4087965"/>
            <a:ext cx="1968261" cy="2014229"/>
            <a:chOff x="5331561" y="4087965"/>
            <a:chExt cx="1968261" cy="2014229"/>
          </a:xfrm>
        </p:grpSpPr>
        <p:pic>
          <p:nvPicPr>
            <p:cNvPr id="1026" name="Picture 2">
              <a:extLst>
                <a:ext uri="{FF2B5EF4-FFF2-40B4-BE49-F238E27FC236}">
                  <a16:creationId xmlns:a16="http://schemas.microsoft.com/office/drawing/2014/main" id="{32780EDF-84D2-0098-86B2-853DDB9B9A79}"/>
                </a:ext>
              </a:extLst>
            </p:cNvPr>
            <p:cNvPicPr>
              <a:picLocks noChangeAspect="1" noChangeArrowheads="1"/>
            </p:cNvPicPr>
            <p:nvPr/>
          </p:nvPicPr>
          <p:blipFill>
            <a:blip r:embed="rId5"/>
            <a:srcRect t="2996" b="2996"/>
            <a:stretch/>
          </p:blipFill>
          <p:spPr bwMode="auto">
            <a:xfrm>
              <a:off x="5555403" y="4672740"/>
              <a:ext cx="1520575" cy="14294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BC180CA-511A-454C-DC48-4E39556EEF94}"/>
                </a:ext>
              </a:extLst>
            </p:cNvPr>
            <p:cNvSpPr txBox="1"/>
            <p:nvPr/>
          </p:nvSpPr>
          <p:spPr>
            <a:xfrm>
              <a:off x="5331561" y="4087965"/>
              <a:ext cx="1968261"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Many of One</a:t>
              </a:r>
            </a:p>
          </p:txBody>
        </p:sp>
      </p:grpSp>
      <p:pic>
        <p:nvPicPr>
          <p:cNvPr id="12" name="Picture 11" descr="A cartoon of a bird&#10;&#10;Description automatically generated">
            <a:extLst>
              <a:ext uri="{FF2B5EF4-FFF2-40B4-BE49-F238E27FC236}">
                <a16:creationId xmlns:a16="http://schemas.microsoft.com/office/drawing/2014/main" id="{D3902B80-A600-C0C1-4954-492D2465049C}"/>
              </a:ext>
            </a:extLst>
          </p:cNvPr>
          <p:cNvPicPr>
            <a:picLocks noChangeAspect="1"/>
          </p:cNvPicPr>
          <p:nvPr/>
        </p:nvPicPr>
        <p:blipFill>
          <a:blip r:embed="rId6">
            <a:duotone>
              <a:prstClr val="black"/>
              <a:schemeClr val="accent2">
                <a:tint val="45000"/>
                <a:satMod val="400000"/>
              </a:schemeClr>
            </a:duotone>
          </a:blip>
          <a:stretch>
            <a:fillRect/>
          </a:stretch>
        </p:blipFill>
        <p:spPr>
          <a:xfrm>
            <a:off x="758282" y="4973302"/>
            <a:ext cx="443957" cy="509245"/>
          </a:xfrm>
          <a:prstGeom prst="rect">
            <a:avLst/>
          </a:prstGeom>
        </p:spPr>
      </p:pic>
      <p:pic>
        <p:nvPicPr>
          <p:cNvPr id="13" name="Picture 12" descr="A cartoon of a bird&#10;&#10;Description automatically generated">
            <a:extLst>
              <a:ext uri="{FF2B5EF4-FFF2-40B4-BE49-F238E27FC236}">
                <a16:creationId xmlns:a16="http://schemas.microsoft.com/office/drawing/2014/main" id="{122F99F2-1147-A346-5B8F-3A272F3E24A9}"/>
              </a:ext>
            </a:extLst>
          </p:cNvPr>
          <p:cNvPicPr>
            <a:picLocks noChangeAspect="1"/>
          </p:cNvPicPr>
          <p:nvPr/>
        </p:nvPicPr>
        <p:blipFill>
          <a:blip r:embed="rId6">
            <a:duotone>
              <a:prstClr val="black"/>
              <a:srgbClr val="7030A0">
                <a:tint val="45000"/>
                <a:satMod val="400000"/>
              </a:srgbClr>
            </a:duotone>
          </a:blip>
          <a:stretch>
            <a:fillRect/>
          </a:stretch>
        </p:blipFill>
        <p:spPr>
          <a:xfrm flipH="1">
            <a:off x="3340576" y="5228446"/>
            <a:ext cx="350478" cy="402019"/>
          </a:xfrm>
          <a:prstGeom prst="rect">
            <a:avLst/>
          </a:prstGeom>
        </p:spPr>
      </p:pic>
    </p:spTree>
    <p:extLst>
      <p:ext uri="{BB962C8B-B14F-4D97-AF65-F5344CB8AC3E}">
        <p14:creationId xmlns:p14="http://schemas.microsoft.com/office/powerpoint/2010/main" val="709431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518381" y="5408669"/>
            <a:ext cx="1964443" cy="707886"/>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a:p>
            <a:endParaRPr lang="en-US" sz="1600" b="1" dirty="0">
              <a:latin typeface="Ink Free" panose="020F0502020204030204" pitchFamily="34" charset="0"/>
              <a:ea typeface="Heiti TC Medium" pitchFamily="2" charset="-128"/>
            </a:endParaRP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4173083" y="585096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0"/>
            <a:ext cx="15379610" cy="84034286"/>
          </a:xfrm>
          <a:prstGeom prst="rect">
            <a:avLst/>
          </a:prstGeom>
        </p:spPr>
      </p:pic>
    </p:spTree>
    <p:extLst>
      <p:ext uri="{BB962C8B-B14F-4D97-AF65-F5344CB8AC3E}">
        <p14:creationId xmlns:p14="http://schemas.microsoft.com/office/powerpoint/2010/main" val="20134745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67926"/>
            <a:ext cx="15379610" cy="84034286"/>
          </a:xfrm>
          <a:prstGeom prst="rect">
            <a:avLst/>
          </a:prstGeom>
        </p:spPr>
      </p:pic>
    </p:spTree>
    <p:extLst>
      <p:ext uri="{BB962C8B-B14F-4D97-AF65-F5344CB8AC3E}">
        <p14:creationId xmlns:p14="http://schemas.microsoft.com/office/powerpoint/2010/main" val="364378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55734"/>
            <a:ext cx="15379610" cy="84034286"/>
          </a:xfrm>
          <a:prstGeom prst="rect">
            <a:avLst/>
          </a:prstGeom>
        </p:spPr>
      </p:pic>
    </p:spTree>
    <p:extLst>
      <p:ext uri="{BB962C8B-B14F-4D97-AF65-F5344CB8AC3E}">
        <p14:creationId xmlns:p14="http://schemas.microsoft.com/office/powerpoint/2010/main" val="12403241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89953"/>
            <a:ext cx="3221878" cy="1015224"/>
            <a:chOff x="1835493" y="3489953"/>
            <a:chExt cx="3221878" cy="1015224"/>
          </a:xfrm>
        </p:grpSpPr>
        <p:sp>
          <p:nvSpPr>
            <p:cNvPr id="29" name="TextBox 28">
              <a:extLst>
                <a:ext uri="{FF2B5EF4-FFF2-40B4-BE49-F238E27FC236}">
                  <a16:creationId xmlns:a16="http://schemas.microsoft.com/office/drawing/2014/main" id="{A118DE80-B97C-4148-360C-BBD22C664E17}"/>
                </a:ext>
              </a:extLst>
            </p:cNvPr>
            <p:cNvSpPr txBox="1"/>
            <p:nvPr/>
          </p:nvSpPr>
          <p:spPr>
            <a:xfrm>
              <a:off x="2388663" y="3489953"/>
              <a:ext cx="2035884"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57324</TotalTime>
  <Words>2729</Words>
  <Application>Microsoft Macintosh PowerPoint</Application>
  <PresentationFormat>Widescreen</PresentationFormat>
  <Paragraphs>467</Paragraphs>
  <Slides>84</Slides>
  <Notes>26</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155</cp:revision>
  <dcterms:created xsi:type="dcterms:W3CDTF">2023-11-14T16:04:34Z</dcterms:created>
  <dcterms:modified xsi:type="dcterms:W3CDTF">2025-05-14T20:28:59Z</dcterms:modified>
</cp:coreProperties>
</file>